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sldIdLst>
    <p:sldId id="256" r:id="rId2"/>
    <p:sldId id="257" r:id="rId3"/>
    <p:sldId id="258" r:id="rId4"/>
    <p:sldId id="269" r:id="rId5"/>
    <p:sldId id="259" r:id="rId6"/>
    <p:sldId id="260" r:id="rId7"/>
    <p:sldId id="261" r:id="rId8"/>
    <p:sldId id="263" r:id="rId9"/>
    <p:sldId id="264" r:id="rId10"/>
    <p:sldId id="265" r:id="rId11"/>
    <p:sldId id="266" r:id="rId12"/>
    <p:sldId id="268" r:id="rId13"/>
    <p:sldId id="267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3" autoAdjust="0"/>
    <p:restoredTop sz="94660"/>
  </p:normalViewPr>
  <p:slideViewPr>
    <p:cSldViewPr snapToGrid="0">
      <p:cViewPr varScale="1">
        <p:scale>
          <a:sx n="73" d="100"/>
          <a:sy n="73" d="100"/>
        </p:scale>
        <p:origin x="61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3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3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3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5000"/>
              </a:lnSpc>
              <a:defRPr sz="7200" b="1" cap="none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s-ES" smtClean="0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AF60A-713C-41BA-9788-4C493DDC0A9C}" type="datetimeFigureOut">
              <a:rPr lang="en-US" dirty="0"/>
              <a:t>7/30/2022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 b="1"/>
            </a:lvl1pPr>
          </a:lstStyle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5E0FA7-C445-42F7-AF66-A4F5A6FC8A9C}" type="datetimeFigureOut">
              <a:rPr lang="en-US" dirty="0"/>
              <a:t>7/30/2022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AC5C5-1A57-4420-8AFB-CE41693A794B}" type="datetimeFigureOut">
              <a:rPr lang="en-US" dirty="0"/>
              <a:t>7/30/2022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C08AF-84E6-4329-8E67-FEA434B47075}" type="datetimeFigureOut">
              <a:rPr lang="en-US" dirty="0"/>
              <a:t>7/30/2022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3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5000"/>
              </a:lnSpc>
              <a:defRPr sz="7200" b="1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4F6EE328-6AFF-436B-881F-213D56084544}" type="datetimeFigureOut">
              <a:rPr lang="en-US" dirty="0"/>
              <a:t>7/30/2022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2069A-09EE-4C7C-86A4-2314A404921D}" type="datetimeFigureOut">
              <a:rPr lang="en-US" dirty="0"/>
              <a:t>7/30/2022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EE7F1-171E-411F-96CA-A251A21496E7}" type="datetimeFigureOut">
              <a:rPr lang="en-US" dirty="0"/>
              <a:t>7/30/2022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2C98D-A273-4547-9B92-97D7769F71A6}" type="datetimeFigureOut">
              <a:rPr lang="en-US" dirty="0"/>
              <a:t>7/30/2022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B7CD67-0644-446C-B2AD-1C09BF34F286}" type="datetimeFigureOut">
              <a:rPr lang="en-US" dirty="0"/>
              <a:t>7/30/2022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80828-6983-48AD-9E27-CBD3696F837E}" type="datetimeFigureOut">
              <a:rPr lang="en-US" dirty="0"/>
              <a:t>7/30/2022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EFB91-0324-450E-B17F-36DC0ECCE413}" type="datetimeFigureOut">
              <a:rPr lang="en-US" dirty="0"/>
              <a:t>7/30/2022</a:t>
            </a:fld>
            <a:endParaRPr lang="en-US" dirty="0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52E37674-C1BA-4107-9B06-6D4CAC3A3DF5}" type="datetimeFigureOut">
              <a:rPr lang="en-US" dirty="0"/>
              <a:t>7/30/2022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n-lt"/>
              </a:defRPr>
            </a:lvl1pPr>
          </a:lstStyle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b="1" kern="1200" cap="none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cyberbotics.com/doc/blog/Webots-2019-a-release" TargetMode="Externa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cosmos/gaia" TargetMode="External"/><Relationship Id="rId4" Type="http://schemas.openxmlformats.org/officeDocument/2006/relationships/hyperlink" Target="https://github.com/bitcoin/bitcoin" TargetMode="Externa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ython.org/" TargetMode="Externa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ode.visualstudio.com/download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hyperlink" Target="https://spectrum.ieee.org/top-programming-languages/?utm_source=spectrum-hero#toggle-gdpr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hyperlink" Target="https://www.statista.com/statistics/793628/worldwide-developer-survey-most-used-languages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qKfkCY7cmBQ&amp;ab_channel=PyConUS" TargetMode="Externa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AR" dirty="0" smtClean="0"/>
              <a:t>Python </a:t>
            </a:r>
            <a:br>
              <a:rPr lang="es-AR" dirty="0" smtClean="0"/>
            </a:br>
            <a:r>
              <a:rPr lang="es-AR" dirty="0" smtClean="0"/>
              <a:t>Introducción</a:t>
            </a:r>
            <a:endParaRPr lang="en-U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AR" dirty="0" smtClean="0"/>
              <a:t>Nicolás Hussein</a:t>
            </a:r>
            <a:endParaRPr lang="en-U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84" r="-1" b="24062"/>
          <a:stretch/>
        </p:blipFill>
        <p:spPr>
          <a:xfrm>
            <a:off x="307675" y="5717744"/>
            <a:ext cx="1263087" cy="953588"/>
          </a:xfrm>
          <a:prstGeom prst="rect">
            <a:avLst/>
          </a:prstGeom>
        </p:spPr>
      </p:pic>
      <p:sp>
        <p:nvSpPr>
          <p:cNvPr id="5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194636" y="5717744"/>
            <a:ext cx="2840473" cy="966650"/>
          </a:xfrm>
        </p:spPr>
        <p:txBody>
          <a:bodyPr/>
          <a:lstStyle/>
          <a:p>
            <a:pPr algn="r"/>
            <a:r>
              <a:rPr lang="en-US" sz="1800" dirty="0" smtClean="0"/>
              <a:t>IITA 2022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938507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84" r="-1" b="24062"/>
          <a:stretch/>
        </p:blipFill>
        <p:spPr>
          <a:xfrm>
            <a:off x="307675" y="5717744"/>
            <a:ext cx="1263087" cy="953588"/>
          </a:xfrm>
          <a:prstGeom prst="rect">
            <a:avLst/>
          </a:prstGeom>
        </p:spPr>
      </p:pic>
      <p:sp>
        <p:nvSpPr>
          <p:cNvPr id="5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194636" y="5717744"/>
            <a:ext cx="2840473" cy="966650"/>
          </a:xfrm>
        </p:spPr>
        <p:txBody>
          <a:bodyPr/>
          <a:lstStyle/>
          <a:p>
            <a:pPr algn="r"/>
            <a:r>
              <a:rPr lang="en-US" sz="1800" dirty="0" smtClean="0"/>
              <a:t>IITA 2022</a:t>
            </a:r>
            <a:endParaRPr lang="en-US" sz="1800" dirty="0"/>
          </a:p>
        </p:txBody>
      </p:sp>
      <p:sp>
        <p:nvSpPr>
          <p:cNvPr id="8" name="Título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/>
          <a:lstStyle/>
          <a:p>
            <a:r>
              <a:rPr lang="es-AR" dirty="0" smtClean="0"/>
              <a:t>Pero… ¿por qué es tendencia?</a:t>
            </a:r>
            <a:endParaRPr lang="en-US" dirty="0"/>
          </a:p>
        </p:txBody>
      </p:sp>
      <p:sp>
        <p:nvSpPr>
          <p:cNvPr id="9" name="Marcador de contenido 2"/>
          <p:cNvSpPr>
            <a:spLocks noGrp="1"/>
          </p:cNvSpPr>
          <p:nvPr>
            <p:ph idx="1"/>
          </p:nvPr>
        </p:nvSpPr>
        <p:spPr>
          <a:xfrm>
            <a:off x="1069848" y="2121408"/>
            <a:ext cx="10058400" cy="4050792"/>
          </a:xfrm>
        </p:spPr>
        <p:txBody>
          <a:bodyPr/>
          <a:lstStyle/>
          <a:p>
            <a:r>
              <a:rPr lang="es-AR" dirty="0" smtClean="0">
                <a:solidFill>
                  <a:srgbClr val="00B0F0"/>
                </a:solidFill>
              </a:rPr>
              <a:t>PODEMOS USAR PYTHON PARA MUCHAS COSAS:</a:t>
            </a:r>
          </a:p>
          <a:p>
            <a:pPr lvl="1"/>
            <a:r>
              <a:rPr lang="es-A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Aplicaciones de negocios:</a:t>
            </a:r>
            <a:endParaRPr lang="es-A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2"/>
            <a:r>
              <a:rPr lang="es-AR" dirty="0" err="1" smtClean="0"/>
              <a:t>Tryton</a:t>
            </a:r>
            <a:r>
              <a:rPr lang="es-AR" dirty="0" smtClean="0"/>
              <a:t> y </a:t>
            </a:r>
            <a:r>
              <a:rPr lang="es-AR" dirty="0" err="1" smtClean="0"/>
              <a:t>Odoo</a:t>
            </a:r>
            <a:r>
              <a:rPr lang="es-AR" dirty="0" smtClean="0"/>
              <a:t> utilizan Python para su funcionamiento interno. Estos </a:t>
            </a:r>
            <a:r>
              <a:rPr lang="es-AR" dirty="0" err="1" smtClean="0"/>
              <a:t>ERP’s</a:t>
            </a:r>
            <a:r>
              <a:rPr lang="es-AR" dirty="0" smtClean="0"/>
              <a:t> permiten manipular y manejar cuentas, inventarios, relaciones con clientes, administraciones y otras tareas. </a:t>
            </a:r>
            <a:endParaRPr lang="es-AR" dirty="0"/>
          </a:p>
          <a:p>
            <a:pPr lvl="2"/>
            <a:r>
              <a:rPr lang="es-AR" dirty="0" err="1" smtClean="0"/>
              <a:t>Odoo</a:t>
            </a:r>
            <a:r>
              <a:rPr lang="es-AR" dirty="0" smtClean="0"/>
              <a:t> (+ 7 millones de usuarios) </a:t>
            </a:r>
            <a:endParaRPr lang="es-AR" dirty="0"/>
          </a:p>
          <a:p>
            <a:pPr marL="548640" lvl="2" indent="0">
              <a:buNone/>
            </a:pPr>
            <a:endParaRPr lang="es-AR" dirty="0" smtClean="0">
              <a:solidFill>
                <a:srgbClr val="00B0F0"/>
              </a:solidFill>
            </a:endParaRPr>
          </a:p>
          <a:p>
            <a:pPr lvl="1"/>
            <a:r>
              <a:rPr lang="es-A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Scripting:</a:t>
            </a:r>
            <a:endParaRPr lang="es-A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2"/>
            <a:r>
              <a:rPr lang="es-AR" dirty="0" smtClean="0"/>
              <a:t>Python inició como un lenguaje dedicado a la creación de scripts útiles, es decir, crear archivos que contengan funciones y módulos importados que puedan ser ejecutados desde la línea de comandos para automatizar procesos</a:t>
            </a:r>
            <a:endParaRPr lang="es-AR" dirty="0"/>
          </a:p>
          <a:p>
            <a:pPr marL="548640" lvl="2" indent="0">
              <a:buNone/>
            </a:pPr>
            <a:endParaRPr lang="es-AR" dirty="0">
              <a:solidFill>
                <a:srgbClr val="00B0F0"/>
              </a:solidFill>
            </a:endParaRPr>
          </a:p>
          <a:p>
            <a:pPr marL="548640" lvl="2" indent="0">
              <a:buNone/>
            </a:pPr>
            <a:endParaRPr lang="es-AR" dirty="0" smtClean="0">
              <a:solidFill>
                <a:srgbClr val="00B0F0"/>
              </a:solidFill>
            </a:endParaRPr>
          </a:p>
          <a:p>
            <a:pPr lvl="1"/>
            <a:endParaRPr lang="en-US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3126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84" r="-1" b="24062"/>
          <a:stretch/>
        </p:blipFill>
        <p:spPr>
          <a:xfrm>
            <a:off x="307675" y="5717744"/>
            <a:ext cx="1263087" cy="953588"/>
          </a:xfrm>
          <a:prstGeom prst="rect">
            <a:avLst/>
          </a:prstGeom>
        </p:spPr>
      </p:pic>
      <p:sp>
        <p:nvSpPr>
          <p:cNvPr id="5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194636" y="5717744"/>
            <a:ext cx="2840473" cy="966650"/>
          </a:xfrm>
        </p:spPr>
        <p:txBody>
          <a:bodyPr/>
          <a:lstStyle/>
          <a:p>
            <a:pPr algn="r"/>
            <a:r>
              <a:rPr lang="en-US" sz="1800" dirty="0" smtClean="0"/>
              <a:t>IITA 2022</a:t>
            </a:r>
            <a:endParaRPr lang="en-US" sz="1800" dirty="0"/>
          </a:p>
        </p:txBody>
      </p:sp>
      <p:sp>
        <p:nvSpPr>
          <p:cNvPr id="6" name="Título 1"/>
          <p:cNvSpPr>
            <a:spLocks noGrp="1"/>
          </p:cNvSpPr>
          <p:nvPr>
            <p:ph type="title"/>
          </p:nvPr>
        </p:nvSpPr>
        <p:spPr>
          <a:xfrm>
            <a:off x="808591" y="-338328"/>
            <a:ext cx="10058400" cy="1609344"/>
          </a:xfrm>
        </p:spPr>
        <p:txBody>
          <a:bodyPr/>
          <a:lstStyle/>
          <a:p>
            <a:r>
              <a:rPr lang="es-AR" dirty="0" smtClean="0"/>
              <a:t>Pero… ¿por qué es tendencia?</a:t>
            </a:r>
            <a:endParaRPr lang="en-US" dirty="0"/>
          </a:p>
        </p:txBody>
      </p:sp>
      <p:sp>
        <p:nvSpPr>
          <p:cNvPr id="7" name="Marcador de contenido 2"/>
          <p:cNvSpPr>
            <a:spLocks noGrp="1"/>
          </p:cNvSpPr>
          <p:nvPr>
            <p:ph idx="1"/>
          </p:nvPr>
        </p:nvSpPr>
        <p:spPr>
          <a:xfrm>
            <a:off x="587829" y="1271016"/>
            <a:ext cx="10409789" cy="4446728"/>
          </a:xfrm>
        </p:spPr>
        <p:txBody>
          <a:bodyPr>
            <a:normAutofit/>
          </a:bodyPr>
          <a:lstStyle/>
          <a:p>
            <a:r>
              <a:rPr lang="es-AR" dirty="0" smtClean="0">
                <a:solidFill>
                  <a:srgbClr val="00B0F0"/>
                </a:solidFill>
              </a:rPr>
              <a:t>PODEMOS USAR PYTHON PARA MUCHAS COSAS:</a:t>
            </a:r>
          </a:p>
          <a:p>
            <a:pPr lvl="1"/>
            <a:r>
              <a:rPr lang="es-A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Robótica:</a:t>
            </a:r>
            <a:endParaRPr lang="es-A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2"/>
            <a:r>
              <a:rPr lang="es-AR" dirty="0" smtClean="0"/>
              <a:t>En la campo de la robótica se puede utilizar Python, aprovechando las librerías disponibles destinadas a la inteligencia artificial para trabajar sobre poderosos entornos de simulación como </a:t>
            </a:r>
            <a:r>
              <a:rPr lang="es-AR" dirty="0" err="1" smtClean="0">
                <a:solidFill>
                  <a:schemeClr val="accent2"/>
                </a:solidFill>
              </a:rPr>
              <a:t>Webot</a:t>
            </a:r>
            <a:r>
              <a:rPr lang="es-AR" dirty="0" smtClean="0"/>
              <a:t>  </a:t>
            </a:r>
            <a:r>
              <a:rPr lang="es-AR" dirty="0"/>
              <a:t>(</a:t>
            </a:r>
            <a:r>
              <a:rPr lang="es-AR" dirty="0">
                <a:hlinkClick r:id="rId3"/>
              </a:rPr>
              <a:t>https://</a:t>
            </a:r>
            <a:r>
              <a:rPr lang="es-AR" dirty="0" smtClean="0">
                <a:hlinkClick r:id="rId3"/>
              </a:rPr>
              <a:t>cyberbotics.com/doc/blog/Webots-2019-a-release</a:t>
            </a:r>
            <a:r>
              <a:rPr lang="es-AR" dirty="0" smtClean="0"/>
              <a:t> ) </a:t>
            </a:r>
            <a:endParaRPr lang="es-AR" dirty="0"/>
          </a:p>
          <a:p>
            <a:pPr lvl="2"/>
            <a:r>
              <a:rPr lang="es-AR" dirty="0" smtClean="0"/>
              <a:t>ODE (Open </a:t>
            </a:r>
            <a:r>
              <a:rPr lang="es-AR" dirty="0" err="1" smtClean="0"/>
              <a:t>Dynamic</a:t>
            </a:r>
            <a:r>
              <a:rPr lang="es-AR" dirty="0" smtClean="0"/>
              <a:t> </a:t>
            </a:r>
            <a:r>
              <a:rPr lang="es-AR" dirty="0" err="1" smtClean="0"/>
              <a:t>Engine</a:t>
            </a:r>
            <a:r>
              <a:rPr lang="es-AR" dirty="0" smtClean="0"/>
              <a:t>) </a:t>
            </a:r>
            <a:r>
              <a:rPr lang="es-AR" dirty="0" smtClean="0">
                <a:sym typeface="Wingdings" panose="05000000000000000000" pitchFamily="2" charset="2"/>
              </a:rPr>
              <a:t> detección de colisiones y la simulación dinámica de cuerpo rígido, permite la simular la física de los objetos</a:t>
            </a:r>
            <a:endParaRPr lang="es-AR" dirty="0"/>
          </a:p>
          <a:p>
            <a:pPr marL="548640" lvl="2" indent="0">
              <a:buNone/>
            </a:pPr>
            <a:endParaRPr lang="es-AR" dirty="0" smtClean="0">
              <a:solidFill>
                <a:srgbClr val="00B0F0"/>
              </a:solidFill>
            </a:endParaRPr>
          </a:p>
          <a:p>
            <a:pPr lvl="1"/>
            <a:r>
              <a:rPr lang="es-A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Blockchain</a:t>
            </a:r>
            <a:r>
              <a:rPr lang="es-A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</a:p>
          <a:p>
            <a:pPr lvl="2"/>
            <a:r>
              <a:rPr lang="es-A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Python es el segundo lenguaje de programación más popular en el universo </a:t>
            </a:r>
            <a:r>
              <a:rPr lang="es-A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blockchain</a:t>
            </a:r>
            <a:r>
              <a:rPr lang="es-A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Algunos de los desarrollos más conocidos en este ámbito que utilizan Python son: </a:t>
            </a:r>
            <a:r>
              <a:rPr lang="es-A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Ethereum</a:t>
            </a:r>
            <a:r>
              <a:rPr lang="es-A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es-A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Hyperledger</a:t>
            </a:r>
            <a:r>
              <a:rPr lang="es-A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A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Fabric</a:t>
            </a:r>
            <a:r>
              <a:rPr lang="es-A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es-A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Steem</a:t>
            </a:r>
            <a:r>
              <a:rPr lang="es-A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y NEO</a:t>
            </a:r>
          </a:p>
          <a:p>
            <a:pPr lvl="2"/>
            <a:r>
              <a:rPr lang="es-A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Wallets</a:t>
            </a:r>
            <a:r>
              <a:rPr lang="es-A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– Herramientas de investigación – </a:t>
            </a:r>
            <a:r>
              <a:rPr lang="es-A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Bots</a:t>
            </a:r>
            <a:r>
              <a:rPr lang="es-A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de trading </a:t>
            </a:r>
          </a:p>
          <a:p>
            <a:pPr lvl="2"/>
            <a:r>
              <a:rPr lang="es-A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Bitcoin</a:t>
            </a:r>
            <a:r>
              <a:rPr lang="es-A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</a:t>
            </a:r>
            <a:r>
              <a:rPr lang="es-A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es-A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4"/>
              </a:rPr>
              <a:t>https</a:t>
            </a:r>
            <a:r>
              <a:rPr lang="es-A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4"/>
              </a:rPr>
              <a:t>://</a:t>
            </a:r>
            <a:r>
              <a:rPr lang="es-A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4"/>
              </a:rPr>
              <a:t>github.com/bitcoin/bitcoin</a:t>
            </a:r>
            <a:r>
              <a:rPr lang="es-A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A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</a:p>
          <a:p>
            <a:pPr lvl="2"/>
            <a:r>
              <a:rPr lang="es-A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Cosmos: (</a:t>
            </a:r>
            <a:r>
              <a:rPr lang="es-A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5"/>
              </a:rPr>
              <a:t>https://</a:t>
            </a:r>
            <a:r>
              <a:rPr lang="es-A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5"/>
              </a:rPr>
              <a:t>github.com/cosmos/gaia</a:t>
            </a:r>
            <a:r>
              <a:rPr lang="es-A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)</a:t>
            </a:r>
            <a:endParaRPr lang="es-A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548640" lvl="2" indent="0">
              <a:buNone/>
            </a:pPr>
            <a:endParaRPr lang="es-AR" dirty="0" smtClean="0">
              <a:solidFill>
                <a:srgbClr val="00B0F0"/>
              </a:solidFill>
            </a:endParaRPr>
          </a:p>
          <a:p>
            <a:pPr lvl="1"/>
            <a:endParaRPr lang="en-US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6933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18733" y="326571"/>
            <a:ext cx="11560629" cy="1153450"/>
          </a:xfrm>
        </p:spPr>
        <p:txBody>
          <a:bodyPr/>
          <a:lstStyle/>
          <a:p>
            <a:r>
              <a:rPr lang="es-AR" dirty="0" smtClean="0"/>
              <a:t>Grandes empresas que usan Python</a:t>
            </a:r>
            <a:endParaRPr lang="en-US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0421" y="1271814"/>
            <a:ext cx="1891108" cy="1876334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8203" y="3148148"/>
            <a:ext cx="2562496" cy="1441404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2100" y="1699722"/>
            <a:ext cx="2184399" cy="122872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95145" y="1755338"/>
            <a:ext cx="2058876" cy="1212887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57882" y="3357373"/>
            <a:ext cx="3947160" cy="776275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5902" y="4937716"/>
            <a:ext cx="1539239" cy="1539239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16282" y="4456430"/>
            <a:ext cx="3204398" cy="962571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86499" y="5193937"/>
            <a:ext cx="1928033" cy="1283018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95145" y="4203679"/>
            <a:ext cx="3059465" cy="1720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486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84" r="-1" b="24062"/>
          <a:stretch/>
        </p:blipFill>
        <p:spPr>
          <a:xfrm>
            <a:off x="307675" y="5717744"/>
            <a:ext cx="1263087" cy="953588"/>
          </a:xfrm>
          <a:prstGeom prst="rect">
            <a:avLst/>
          </a:prstGeom>
        </p:spPr>
      </p:pic>
      <p:sp>
        <p:nvSpPr>
          <p:cNvPr id="5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194636" y="5717744"/>
            <a:ext cx="2840473" cy="966650"/>
          </a:xfrm>
        </p:spPr>
        <p:txBody>
          <a:bodyPr/>
          <a:lstStyle/>
          <a:p>
            <a:pPr algn="r"/>
            <a:r>
              <a:rPr lang="en-US" sz="1800" dirty="0" smtClean="0"/>
              <a:t>IITA 2022</a:t>
            </a:r>
            <a:endParaRPr lang="en-US" sz="1800" dirty="0"/>
          </a:p>
        </p:txBody>
      </p:sp>
      <p:sp>
        <p:nvSpPr>
          <p:cNvPr id="8" name="Título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/>
          <a:lstStyle/>
          <a:p>
            <a:r>
              <a:rPr lang="es-AR" dirty="0" smtClean="0"/>
              <a:t>Empecemos!!! </a:t>
            </a:r>
            <a:endParaRPr lang="en-US" dirty="0"/>
          </a:p>
        </p:txBody>
      </p:sp>
      <p:sp>
        <p:nvSpPr>
          <p:cNvPr id="9" name="Marcador de contenido 2"/>
          <p:cNvSpPr>
            <a:spLocks noGrp="1"/>
          </p:cNvSpPr>
          <p:nvPr>
            <p:ph idx="1"/>
          </p:nvPr>
        </p:nvSpPr>
        <p:spPr>
          <a:xfrm>
            <a:off x="1425448" y="1880464"/>
            <a:ext cx="10207752" cy="1815236"/>
          </a:xfrm>
        </p:spPr>
        <p:txBody>
          <a:bodyPr>
            <a:noAutofit/>
          </a:bodyPr>
          <a:lstStyle/>
          <a:p>
            <a:r>
              <a:rPr lang="es-AR" sz="2400" dirty="0" smtClean="0"/>
              <a:t>¿Qué necesitamos?</a:t>
            </a:r>
          </a:p>
          <a:p>
            <a:pPr lvl="1"/>
            <a:r>
              <a:rPr lang="es-AR" sz="2000" dirty="0"/>
              <a:t>Python: </a:t>
            </a:r>
            <a:r>
              <a:rPr lang="es-AR" sz="2000" dirty="0">
                <a:hlinkClick r:id="rId3"/>
              </a:rPr>
              <a:t>https</a:t>
            </a:r>
            <a:r>
              <a:rPr lang="es-AR" sz="2000" dirty="0" smtClean="0">
                <a:hlinkClick r:id="rId3"/>
              </a:rPr>
              <a:t>://</a:t>
            </a:r>
            <a:r>
              <a:rPr lang="es-AR" sz="2000" dirty="0">
                <a:hlinkClick r:id="rId3"/>
              </a:rPr>
              <a:t>www.python.org</a:t>
            </a:r>
            <a:r>
              <a:rPr lang="es-AR" sz="2000" dirty="0" smtClean="0">
                <a:hlinkClick r:id="rId3"/>
              </a:rPr>
              <a:t>/</a:t>
            </a:r>
            <a:r>
              <a:rPr lang="es-AR" sz="2000" dirty="0" smtClean="0"/>
              <a:t> </a:t>
            </a:r>
          </a:p>
          <a:p>
            <a:pPr lvl="2"/>
            <a:r>
              <a:rPr lang="es-AR" sz="1800" dirty="0" smtClean="0">
                <a:solidFill>
                  <a:srgbClr val="FF0000"/>
                </a:solidFill>
              </a:rPr>
              <a:t>No olviden de agregar las variables de entorno!!</a:t>
            </a:r>
          </a:p>
          <a:p>
            <a:pPr lvl="1"/>
            <a:r>
              <a:rPr lang="es-AR" sz="2000" dirty="0" smtClean="0"/>
              <a:t>Un editor de texto: </a:t>
            </a:r>
          </a:p>
          <a:p>
            <a:pPr lvl="2"/>
            <a:r>
              <a:rPr lang="es-AR" sz="1800" dirty="0" smtClean="0"/>
              <a:t>En este curso, optamos por VS </a:t>
            </a:r>
            <a:r>
              <a:rPr lang="es-AR" sz="1800" dirty="0" err="1" smtClean="0"/>
              <a:t>Code</a:t>
            </a:r>
            <a:r>
              <a:rPr lang="es-AR" sz="1800" dirty="0" smtClean="0"/>
              <a:t>, pero ustedes pueden elegir el que más les guste:</a:t>
            </a:r>
          </a:p>
          <a:p>
            <a:pPr lvl="2"/>
            <a:r>
              <a:rPr lang="es-AR" sz="1800" dirty="0">
                <a:hlinkClick r:id="rId4"/>
              </a:rPr>
              <a:t>https://</a:t>
            </a:r>
            <a:r>
              <a:rPr lang="es-AR" sz="1800" dirty="0" smtClean="0">
                <a:hlinkClick r:id="rId4"/>
              </a:rPr>
              <a:t>code.visualstudio.com/download</a:t>
            </a:r>
            <a:r>
              <a:rPr lang="es-AR" sz="1800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89418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94636" y="512064"/>
            <a:ext cx="10058400" cy="1609344"/>
          </a:xfrm>
        </p:spPr>
        <p:txBody>
          <a:bodyPr/>
          <a:lstStyle/>
          <a:p>
            <a:r>
              <a:rPr lang="es-AR" dirty="0"/>
              <a:t>¿</a:t>
            </a:r>
            <a:r>
              <a:rPr lang="es-AR" dirty="0" smtClean="0"/>
              <a:t>Por qué programar?</a:t>
            </a:r>
            <a:endParaRPr lang="en-U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AR" dirty="0" smtClean="0"/>
              <a:t>Actividad </a:t>
            </a:r>
            <a:r>
              <a:rPr lang="es-AR" dirty="0" smtClean="0">
                <a:solidFill>
                  <a:srgbClr val="0070C0"/>
                </a:solidFill>
              </a:rPr>
              <a:t>útil</a:t>
            </a:r>
            <a:r>
              <a:rPr lang="es-AR" dirty="0" smtClean="0"/>
              <a:t>, </a:t>
            </a:r>
            <a:r>
              <a:rPr lang="es-AR" dirty="0" smtClean="0">
                <a:solidFill>
                  <a:srgbClr val="00B050"/>
                </a:solidFill>
              </a:rPr>
              <a:t>creativa</a:t>
            </a:r>
            <a:r>
              <a:rPr lang="es-AR" dirty="0" smtClean="0"/>
              <a:t> y </a:t>
            </a:r>
            <a:r>
              <a:rPr lang="es-AR" dirty="0" smtClean="0">
                <a:solidFill>
                  <a:srgbClr val="7030A0"/>
                </a:solidFill>
              </a:rPr>
              <a:t>gratificante</a:t>
            </a:r>
            <a:r>
              <a:rPr lang="es-AR" dirty="0" smtClean="0"/>
              <a:t> </a:t>
            </a:r>
          </a:p>
          <a:p>
            <a:r>
              <a:rPr lang="es-AR" dirty="0" smtClean="0"/>
              <a:t>Razones</a:t>
            </a:r>
            <a:r>
              <a:rPr lang="es-AR" dirty="0"/>
              <a:t>:</a:t>
            </a:r>
          </a:p>
          <a:p>
            <a:pPr lvl="1"/>
            <a:r>
              <a:rPr lang="es-AR" dirty="0"/>
              <a:t>Desde: </a:t>
            </a:r>
            <a:endParaRPr lang="es-AR" dirty="0" smtClean="0"/>
          </a:p>
          <a:p>
            <a:pPr lvl="2"/>
            <a:r>
              <a:rPr lang="es-AR" dirty="0" smtClean="0"/>
              <a:t>Mantenerse </a:t>
            </a:r>
            <a:r>
              <a:rPr lang="es-AR" dirty="0"/>
              <a:t>activo </a:t>
            </a:r>
            <a:r>
              <a:rPr lang="es-AR" dirty="0" smtClean="0"/>
              <a:t>(ej. resolviendo </a:t>
            </a:r>
            <a:r>
              <a:rPr lang="es-AR" dirty="0"/>
              <a:t>un problema de análisis de datos </a:t>
            </a:r>
            <a:r>
              <a:rPr lang="es-AR" dirty="0" smtClean="0"/>
              <a:t>complejo)</a:t>
            </a:r>
            <a:endParaRPr lang="es-AR" dirty="0"/>
          </a:p>
          <a:p>
            <a:pPr lvl="2"/>
            <a:r>
              <a:rPr lang="es-AR" dirty="0"/>
              <a:t>C</a:t>
            </a:r>
            <a:r>
              <a:rPr lang="es-AR" dirty="0" smtClean="0"/>
              <a:t>ompetitividad </a:t>
            </a:r>
          </a:p>
          <a:p>
            <a:pPr lvl="2"/>
            <a:r>
              <a:rPr lang="es-AR" dirty="0"/>
              <a:t>D</a:t>
            </a:r>
            <a:r>
              <a:rPr lang="es-AR" dirty="0" smtClean="0"/>
              <a:t>esarrollo </a:t>
            </a:r>
            <a:r>
              <a:rPr lang="es-AR" dirty="0"/>
              <a:t>de lógica </a:t>
            </a:r>
          </a:p>
          <a:p>
            <a:pPr lvl="2"/>
            <a:r>
              <a:rPr lang="es-AR" dirty="0" smtClean="0"/>
              <a:t>Búsquedas </a:t>
            </a:r>
            <a:r>
              <a:rPr lang="es-AR" dirty="0"/>
              <a:t>laborales </a:t>
            </a:r>
          </a:p>
          <a:p>
            <a:pPr lvl="1"/>
            <a:r>
              <a:rPr lang="es-AR" dirty="0"/>
              <a:t>Hasta: </a:t>
            </a:r>
            <a:endParaRPr lang="es-AR" dirty="0" smtClean="0"/>
          </a:p>
          <a:p>
            <a:pPr lvl="2"/>
            <a:r>
              <a:rPr lang="es-AR" dirty="0" smtClean="0"/>
              <a:t>Pura diversión</a:t>
            </a:r>
          </a:p>
          <a:p>
            <a:r>
              <a:rPr lang="es-AR" dirty="0" smtClean="0"/>
              <a:t>Miremos un poco </a:t>
            </a:r>
            <a:r>
              <a:rPr lang="es-AR" dirty="0" smtClean="0">
                <a:solidFill>
                  <a:srgbClr val="C00000"/>
                </a:solidFill>
              </a:rPr>
              <a:t>nuestro entorno</a:t>
            </a:r>
            <a:r>
              <a:rPr lang="es-AR" dirty="0" smtClean="0"/>
              <a:t>… 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84" r="-1" b="24062"/>
          <a:stretch/>
        </p:blipFill>
        <p:spPr>
          <a:xfrm>
            <a:off x="307675" y="5717744"/>
            <a:ext cx="1263087" cy="953588"/>
          </a:xfrm>
          <a:prstGeom prst="rect">
            <a:avLst/>
          </a:prstGeom>
        </p:spPr>
      </p:pic>
      <p:sp>
        <p:nvSpPr>
          <p:cNvPr id="5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194636" y="5717744"/>
            <a:ext cx="2840473" cy="966650"/>
          </a:xfrm>
        </p:spPr>
        <p:txBody>
          <a:bodyPr/>
          <a:lstStyle/>
          <a:p>
            <a:pPr algn="r"/>
            <a:r>
              <a:rPr lang="en-US" sz="1800" dirty="0" smtClean="0"/>
              <a:t>IITA 2022</a:t>
            </a:r>
            <a:endParaRPr lang="en-US" sz="1800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6823" y="179693"/>
            <a:ext cx="4296374" cy="2859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163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Python </a:t>
            </a:r>
            <a:endParaRPr lang="en-U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AR" dirty="0" smtClean="0"/>
              <a:t>¿Qué es Python?</a:t>
            </a:r>
          </a:p>
          <a:p>
            <a:r>
              <a:rPr lang="es-AR" dirty="0" smtClean="0"/>
              <a:t>¿Matemáticas?</a:t>
            </a:r>
          </a:p>
          <a:p>
            <a:pPr lvl="1"/>
            <a:r>
              <a:rPr lang="es-AR" dirty="0" smtClean="0"/>
              <a:t>Si sabemos que A = 1</a:t>
            </a:r>
          </a:p>
          <a:p>
            <a:pPr lvl="1"/>
            <a:r>
              <a:rPr lang="es-AR" dirty="0" smtClean="0"/>
              <a:t>Y también sabemos que B = 2</a:t>
            </a:r>
          </a:p>
          <a:p>
            <a:pPr lvl="1"/>
            <a:r>
              <a:rPr lang="es-AR" dirty="0" smtClean="0"/>
              <a:t>Entonces… ¿Cuánto es C, considerando que C = A + B? </a:t>
            </a:r>
          </a:p>
          <a:p>
            <a:r>
              <a:rPr lang="es-AR" dirty="0" smtClean="0"/>
              <a:t>¿Conocimientos previos?</a:t>
            </a:r>
          </a:p>
          <a:p>
            <a:r>
              <a:rPr lang="es-AR" dirty="0" smtClean="0"/>
              <a:t>¿</a:t>
            </a:r>
            <a:r>
              <a:rPr lang="es-AR" dirty="0" smtClean="0"/>
              <a:t>Qué vamos a hacer en este curso?</a:t>
            </a:r>
          </a:p>
          <a:p>
            <a:endParaRPr lang="en-U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84" r="-1" b="24062"/>
          <a:stretch/>
        </p:blipFill>
        <p:spPr>
          <a:xfrm>
            <a:off x="307675" y="5717744"/>
            <a:ext cx="1263087" cy="953588"/>
          </a:xfrm>
          <a:prstGeom prst="rect">
            <a:avLst/>
          </a:prstGeom>
        </p:spPr>
      </p:pic>
      <p:sp>
        <p:nvSpPr>
          <p:cNvPr id="5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194636" y="5717744"/>
            <a:ext cx="2840473" cy="966650"/>
          </a:xfrm>
        </p:spPr>
        <p:txBody>
          <a:bodyPr/>
          <a:lstStyle/>
          <a:p>
            <a:pPr algn="r"/>
            <a:r>
              <a:rPr lang="en-US" sz="1800" dirty="0" smtClean="0"/>
              <a:t>IITA 2022</a:t>
            </a:r>
            <a:endParaRPr lang="en-US" sz="1800" dirty="0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4049" y="862148"/>
            <a:ext cx="4460260" cy="2181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363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Python</a:t>
            </a:r>
            <a:endParaRPr lang="en-US" dirty="0"/>
          </a:p>
        </p:txBody>
      </p:sp>
      <p:pic>
        <p:nvPicPr>
          <p:cNvPr id="1026" name="Picture 2" descr="Guido van Rossum - Wikipedia, la enciclopedia libre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5907" y="1938020"/>
            <a:ext cx="2700866" cy="405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/>
          <p:cNvSpPr txBox="1"/>
          <p:nvPr/>
        </p:nvSpPr>
        <p:spPr>
          <a:xfrm>
            <a:off x="4794070" y="1938020"/>
            <a:ext cx="526433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dirty="0" smtClean="0"/>
              <a:t>Guido van </a:t>
            </a:r>
            <a:r>
              <a:rPr lang="es-AR" dirty="0" err="1" smtClean="0"/>
              <a:t>Rossum</a:t>
            </a:r>
            <a:endParaRPr lang="es-A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dirty="0" smtClean="0"/>
              <a:t>16 de octubre de 2000 lanza Python 2.0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dirty="0" smtClean="0"/>
              <a:t>3 de diciembre de 2008 lanza Python 3.0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A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dirty="0" smtClean="0"/>
              <a:t>2001 </a:t>
            </a:r>
            <a:r>
              <a:rPr lang="es-AR" dirty="0" smtClean="0">
                <a:sym typeface="Wingdings" panose="05000000000000000000" pitchFamily="2" charset="2"/>
              </a:rPr>
              <a:t> Free Software </a:t>
            </a:r>
            <a:r>
              <a:rPr lang="es-AR" dirty="0" err="1" smtClean="0">
                <a:sym typeface="Wingdings" panose="05000000000000000000" pitchFamily="2" charset="2"/>
              </a:rPr>
              <a:t>Award</a:t>
            </a:r>
            <a:endParaRPr lang="es-AR" dirty="0" smtClean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dirty="0" smtClean="0">
                <a:sym typeface="Wingdings" panose="05000000000000000000" pitchFamily="2" charset="2"/>
              </a:rPr>
              <a:t>2005  Contratado por Google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AR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dirty="0" smtClean="0">
                <a:sym typeface="Wingdings" panose="05000000000000000000" pitchFamily="2" charset="2"/>
              </a:rPr>
              <a:t>“</a:t>
            </a:r>
            <a:r>
              <a:rPr lang="es-AR" dirty="0" err="1" smtClean="0">
                <a:sym typeface="Wingdings" panose="05000000000000000000" pitchFamily="2" charset="2"/>
              </a:rPr>
              <a:t>Pythonic</a:t>
            </a:r>
            <a:r>
              <a:rPr lang="es-AR" dirty="0" smtClean="0">
                <a:sym typeface="Wingdings" panose="05000000000000000000" pitchFamily="2" charset="2"/>
              </a:rPr>
              <a:t>”:</a:t>
            </a:r>
          </a:p>
          <a:p>
            <a:r>
              <a:rPr lang="es-ES" dirty="0" smtClean="0"/>
              <a:t>	• </a:t>
            </a:r>
            <a:r>
              <a:rPr lang="es-ES" dirty="0"/>
              <a:t>Hermoso es mejor que feo </a:t>
            </a:r>
            <a:endParaRPr lang="es-ES" dirty="0" smtClean="0"/>
          </a:p>
          <a:p>
            <a:r>
              <a:rPr lang="es-ES" dirty="0"/>
              <a:t>	</a:t>
            </a:r>
            <a:r>
              <a:rPr lang="es-ES" dirty="0" smtClean="0"/>
              <a:t>• </a:t>
            </a:r>
            <a:r>
              <a:rPr lang="es-ES" dirty="0"/>
              <a:t>Explícito es mejor que implícito </a:t>
            </a:r>
            <a:endParaRPr lang="es-ES" dirty="0" smtClean="0"/>
          </a:p>
          <a:p>
            <a:r>
              <a:rPr lang="es-ES" dirty="0" smtClean="0"/>
              <a:t>	• </a:t>
            </a:r>
            <a:r>
              <a:rPr lang="es-ES" dirty="0"/>
              <a:t>Simple es mejor que complejo </a:t>
            </a:r>
            <a:endParaRPr lang="es-ES" dirty="0" smtClean="0"/>
          </a:p>
          <a:p>
            <a:r>
              <a:rPr lang="es-ES" dirty="0"/>
              <a:t>	</a:t>
            </a:r>
            <a:r>
              <a:rPr lang="es-ES" dirty="0" smtClean="0"/>
              <a:t>• Plano es mejor que anidado</a:t>
            </a:r>
          </a:p>
          <a:p>
            <a:endParaRPr lang="es-ES" dirty="0"/>
          </a:p>
          <a:p>
            <a:r>
              <a:rPr lang="es-ES" dirty="0" smtClean="0">
                <a:solidFill>
                  <a:srgbClr val="FF0000"/>
                </a:solidFill>
              </a:rPr>
              <a:t>“El </a:t>
            </a:r>
            <a:r>
              <a:rPr lang="es-ES" dirty="0">
                <a:solidFill>
                  <a:srgbClr val="FF0000"/>
                </a:solidFill>
              </a:rPr>
              <a:t>lenguaje de programación </a:t>
            </a:r>
            <a:r>
              <a:rPr lang="es-ES" dirty="0" smtClean="0">
                <a:solidFill>
                  <a:srgbClr val="FF0000"/>
                </a:solidFill>
              </a:rPr>
              <a:t>Python.pdf”</a:t>
            </a:r>
            <a:endParaRPr lang="es-AR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6959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79738" y="-144463"/>
            <a:ext cx="10058400" cy="1609344"/>
          </a:xfrm>
        </p:spPr>
        <p:txBody>
          <a:bodyPr/>
          <a:lstStyle/>
          <a:p>
            <a:r>
              <a:rPr lang="es-AR" dirty="0" smtClean="0"/>
              <a:t>¿Por qué Python?</a:t>
            </a:r>
            <a:endParaRPr lang="en-U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07675" y="1030418"/>
            <a:ext cx="10058400" cy="4050792"/>
          </a:xfrm>
        </p:spPr>
        <p:txBody>
          <a:bodyPr/>
          <a:lstStyle/>
          <a:p>
            <a:r>
              <a:rPr lang="es-AR" dirty="0" smtClean="0"/>
              <a:t>“Fácil” de usar</a:t>
            </a:r>
          </a:p>
          <a:p>
            <a:r>
              <a:rPr lang="es-AR" dirty="0" smtClean="0"/>
              <a:t> Alta legibilidad del código (gran similitud al idioma inglés)</a:t>
            </a:r>
          </a:p>
          <a:p>
            <a:r>
              <a:rPr lang="es-AR" dirty="0"/>
              <a:t> </a:t>
            </a:r>
            <a:r>
              <a:rPr lang="es-AR" dirty="0" smtClean="0"/>
              <a:t>Es open source </a:t>
            </a:r>
            <a:r>
              <a:rPr lang="es-AR" dirty="0" smtClean="0">
                <a:sym typeface="Wingdings" panose="05000000000000000000" pitchFamily="2" charset="2"/>
              </a:rPr>
              <a:t> </a:t>
            </a:r>
            <a:r>
              <a:rPr lang="es-AR" dirty="0" smtClean="0"/>
              <a:t>Soporte masivo por parte de la </a:t>
            </a:r>
            <a:r>
              <a:rPr lang="es-AR" dirty="0" smtClean="0">
                <a:solidFill>
                  <a:srgbClr val="00B050"/>
                </a:solidFill>
              </a:rPr>
              <a:t>comunidad</a:t>
            </a:r>
          </a:p>
          <a:p>
            <a:r>
              <a:rPr lang="es-AR" dirty="0" smtClean="0"/>
              <a:t> Utilizable en distintos </a:t>
            </a:r>
            <a:r>
              <a:rPr lang="es-AR" dirty="0" smtClean="0"/>
              <a:t>dispositivos (son </a:t>
            </a:r>
            <a:r>
              <a:rPr lang="es-AR" u="sng" dirty="0" smtClean="0">
                <a:solidFill>
                  <a:srgbClr val="FF0000"/>
                </a:solidFill>
              </a:rPr>
              <a:t>opciones</a:t>
            </a:r>
            <a:r>
              <a:rPr lang="es-AR" dirty="0" smtClean="0"/>
              <a:t>)</a:t>
            </a:r>
            <a:endParaRPr lang="es-AR" dirty="0" smtClean="0"/>
          </a:p>
          <a:p>
            <a:endParaRPr lang="en-U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84" r="-1" b="24062"/>
          <a:stretch/>
        </p:blipFill>
        <p:spPr>
          <a:xfrm>
            <a:off x="307675" y="5717744"/>
            <a:ext cx="1263087" cy="953588"/>
          </a:xfrm>
          <a:prstGeom prst="rect">
            <a:avLst/>
          </a:prstGeom>
        </p:spPr>
      </p:pic>
      <p:sp>
        <p:nvSpPr>
          <p:cNvPr id="5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194636" y="5717744"/>
            <a:ext cx="2840473" cy="966650"/>
          </a:xfrm>
        </p:spPr>
        <p:txBody>
          <a:bodyPr/>
          <a:lstStyle/>
          <a:p>
            <a:pPr algn="r"/>
            <a:r>
              <a:rPr lang="en-US" sz="1800" dirty="0" smtClean="0"/>
              <a:t>IITA 2022</a:t>
            </a:r>
            <a:endParaRPr lang="en-US" sz="1800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8409" y="328765"/>
            <a:ext cx="2719778" cy="5888561"/>
          </a:xfrm>
          <a:prstGeom prst="rect">
            <a:avLst/>
          </a:prstGeom>
        </p:spPr>
      </p:pic>
      <p:sp>
        <p:nvSpPr>
          <p:cNvPr id="9" name="AutoShape 4" descr="blob:https://web.whatsapp.com/0c32654d-4086-4bf3-874a-bccf06d8788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4"/>
          <a:srcRect b="69093"/>
          <a:stretch/>
        </p:blipFill>
        <p:spPr>
          <a:xfrm>
            <a:off x="3698880" y="2952996"/>
            <a:ext cx="4752787" cy="3264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448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¿Por qué Python?</a:t>
            </a:r>
            <a:endParaRPr lang="en-U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069848" y="2121408"/>
            <a:ext cx="6075535" cy="4050792"/>
          </a:xfrm>
        </p:spPr>
        <p:txBody>
          <a:bodyPr/>
          <a:lstStyle/>
          <a:p>
            <a:r>
              <a:rPr lang="es-AR" dirty="0" smtClean="0">
                <a:solidFill>
                  <a:srgbClr val="FF0000"/>
                </a:solidFill>
              </a:rPr>
              <a:t>¡ES TENDENCIA!</a:t>
            </a:r>
          </a:p>
          <a:p>
            <a:pPr lvl="1"/>
            <a:r>
              <a:rPr lang="es-AR" dirty="0" smtClean="0"/>
              <a:t>IEEE </a:t>
            </a:r>
            <a:r>
              <a:rPr lang="es-AR" dirty="0" err="1" smtClean="0"/>
              <a:t>spectrum</a:t>
            </a:r>
            <a:r>
              <a:rPr lang="es-AR" dirty="0"/>
              <a:t>: </a:t>
            </a:r>
            <a:r>
              <a:rPr lang="es-AR" dirty="0">
                <a:hlinkClick r:id="rId2"/>
              </a:rPr>
              <a:t>https://spectrum.ieee.org/top-programming-languages/?</a:t>
            </a:r>
            <a:r>
              <a:rPr lang="es-AR" dirty="0" smtClean="0">
                <a:hlinkClick r:id="rId2"/>
              </a:rPr>
              <a:t>utm_source=spectrum-hero#toggle-gdpr</a:t>
            </a:r>
            <a:r>
              <a:rPr lang="es-AR" dirty="0" smtClean="0"/>
              <a:t> </a:t>
            </a:r>
          </a:p>
          <a:p>
            <a:pPr lvl="1"/>
            <a:r>
              <a:rPr lang="es-AR" dirty="0" smtClean="0"/>
              <a:t>Se evaluó la popularidad de distintos lenguajes:</a:t>
            </a:r>
          </a:p>
          <a:p>
            <a:pPr lvl="1"/>
            <a:r>
              <a:rPr lang="es-AR" dirty="0" smtClean="0"/>
              <a:t>Combinó métricas de 8 fuentes distintas </a:t>
            </a:r>
          </a:p>
          <a:p>
            <a:pPr lvl="2"/>
            <a:r>
              <a:rPr lang="es-AR" dirty="0" smtClean="0"/>
              <a:t> </a:t>
            </a:r>
            <a:r>
              <a:rPr lang="en-US" dirty="0"/>
              <a:t>CareerBuilder, GitHub, Google, Hacker News, </a:t>
            </a:r>
            <a:endParaRPr lang="en-US" dirty="0" smtClean="0"/>
          </a:p>
          <a:p>
            <a:pPr marL="548640" lvl="2" indent="0">
              <a:buNone/>
            </a:pPr>
            <a:r>
              <a:rPr lang="en-US" dirty="0" smtClean="0"/>
              <a:t>the </a:t>
            </a:r>
            <a:r>
              <a:rPr lang="en-US" dirty="0"/>
              <a:t>IEEE, </a:t>
            </a:r>
            <a:r>
              <a:rPr lang="en-US" dirty="0" err="1"/>
              <a:t>Reddit</a:t>
            </a:r>
            <a:r>
              <a:rPr lang="en-US" dirty="0"/>
              <a:t>, Stack Overflow, </a:t>
            </a:r>
            <a:r>
              <a:rPr lang="en-US" dirty="0" smtClean="0"/>
              <a:t>y </a:t>
            </a:r>
            <a:r>
              <a:rPr lang="en-US" dirty="0"/>
              <a:t>Twitter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84" r="-1" b="24062"/>
          <a:stretch/>
        </p:blipFill>
        <p:spPr>
          <a:xfrm>
            <a:off x="307675" y="5717744"/>
            <a:ext cx="1263087" cy="953588"/>
          </a:xfrm>
          <a:prstGeom prst="rect">
            <a:avLst/>
          </a:prstGeom>
        </p:spPr>
      </p:pic>
      <p:sp>
        <p:nvSpPr>
          <p:cNvPr id="5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194636" y="5717744"/>
            <a:ext cx="2840473" cy="966650"/>
          </a:xfrm>
        </p:spPr>
        <p:txBody>
          <a:bodyPr/>
          <a:lstStyle/>
          <a:p>
            <a:pPr algn="r"/>
            <a:r>
              <a:rPr lang="en-US" sz="1800" dirty="0" smtClean="0"/>
              <a:t>IITA 2022</a:t>
            </a:r>
            <a:endParaRPr lang="en-US" sz="1800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1624" y="1227908"/>
            <a:ext cx="5171836" cy="4393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362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94636" y="-11233"/>
            <a:ext cx="10058400" cy="1609344"/>
          </a:xfrm>
        </p:spPr>
        <p:txBody>
          <a:bodyPr/>
          <a:lstStyle/>
          <a:p>
            <a:r>
              <a:rPr lang="es-AR" dirty="0"/>
              <a:t>¿Por qué Python?</a:t>
            </a:r>
            <a:endParaRPr lang="en-U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94636" y="1449681"/>
            <a:ext cx="5670587" cy="4050792"/>
          </a:xfrm>
        </p:spPr>
        <p:txBody>
          <a:bodyPr/>
          <a:lstStyle/>
          <a:p>
            <a:r>
              <a:rPr lang="es-AR" dirty="0" smtClean="0">
                <a:solidFill>
                  <a:srgbClr val="FF0000"/>
                </a:solidFill>
              </a:rPr>
              <a:t>¡ES TENDENCIA!</a:t>
            </a:r>
          </a:p>
          <a:p>
            <a:pPr lvl="1"/>
            <a:r>
              <a:rPr lang="es-AR" dirty="0" err="1" smtClean="0"/>
              <a:t>Statista</a:t>
            </a:r>
            <a:r>
              <a:rPr lang="es-AR" dirty="0" smtClean="0"/>
              <a:t>: </a:t>
            </a:r>
            <a:r>
              <a:rPr lang="en-US" b="1" dirty="0" smtClean="0">
                <a:hlinkClick r:id="rId2"/>
              </a:rPr>
              <a:t>https</a:t>
            </a:r>
            <a:r>
              <a:rPr lang="en-US" b="1" dirty="0">
                <a:hlinkClick r:id="rId2"/>
              </a:rPr>
              <a:t>://www.statista.com/statistics/793628/worldwide-developer-survey-most-used-languages</a:t>
            </a:r>
            <a:r>
              <a:rPr lang="en-US" b="1" dirty="0" smtClean="0">
                <a:hlinkClick r:id="rId2"/>
              </a:rPr>
              <a:t>/</a:t>
            </a:r>
            <a:r>
              <a:rPr lang="en-US" b="1" dirty="0" smtClean="0"/>
              <a:t> </a:t>
            </a:r>
          </a:p>
          <a:p>
            <a:pPr lvl="2"/>
            <a:r>
              <a:rPr lang="en-US" b="1" dirty="0" smtClean="0"/>
              <a:t>“Most </a:t>
            </a:r>
            <a:r>
              <a:rPr lang="en-US" b="1" dirty="0"/>
              <a:t>used programming languages among developers worldwide, as of </a:t>
            </a:r>
            <a:r>
              <a:rPr lang="en-US" b="1" dirty="0" smtClean="0"/>
              <a:t>2021”:</a:t>
            </a:r>
            <a:endParaRPr lang="en-U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84" r="-1" b="24062"/>
          <a:stretch/>
        </p:blipFill>
        <p:spPr>
          <a:xfrm>
            <a:off x="307675" y="5717744"/>
            <a:ext cx="1263087" cy="953588"/>
          </a:xfrm>
          <a:prstGeom prst="rect">
            <a:avLst/>
          </a:prstGeom>
        </p:spPr>
      </p:pic>
      <p:sp>
        <p:nvSpPr>
          <p:cNvPr id="5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194636" y="5717744"/>
            <a:ext cx="2840473" cy="966650"/>
          </a:xfrm>
        </p:spPr>
        <p:txBody>
          <a:bodyPr/>
          <a:lstStyle/>
          <a:p>
            <a:pPr algn="r"/>
            <a:r>
              <a:rPr lang="en-US" sz="1800" dirty="0" smtClean="0"/>
              <a:t>IITA 2022</a:t>
            </a:r>
            <a:endParaRPr lang="en-US" sz="1800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9903" y="796834"/>
            <a:ext cx="6255848" cy="5055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428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84" r="-1" b="24062"/>
          <a:stretch/>
        </p:blipFill>
        <p:spPr>
          <a:xfrm>
            <a:off x="307675" y="5717744"/>
            <a:ext cx="1263087" cy="953588"/>
          </a:xfrm>
          <a:prstGeom prst="rect">
            <a:avLst/>
          </a:prstGeom>
        </p:spPr>
      </p:pic>
      <p:sp>
        <p:nvSpPr>
          <p:cNvPr id="5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194636" y="5717744"/>
            <a:ext cx="2840473" cy="966650"/>
          </a:xfrm>
        </p:spPr>
        <p:txBody>
          <a:bodyPr/>
          <a:lstStyle/>
          <a:p>
            <a:pPr algn="r"/>
            <a:r>
              <a:rPr lang="en-US" sz="1800" dirty="0" smtClean="0"/>
              <a:t>IITA 2022</a:t>
            </a:r>
            <a:endParaRPr lang="en-US" sz="1800" dirty="0"/>
          </a:p>
        </p:txBody>
      </p:sp>
      <p:sp>
        <p:nvSpPr>
          <p:cNvPr id="6" name="Título 1"/>
          <p:cNvSpPr txBox="1">
            <a:spLocks/>
          </p:cNvSpPr>
          <p:nvPr/>
        </p:nvSpPr>
        <p:spPr>
          <a:xfrm>
            <a:off x="1447310" y="-229319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 cap="none" baseline="0">
                <a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s-AR" dirty="0" smtClean="0"/>
              <a:t>Pero… ¿por qué es tendencia?</a:t>
            </a:r>
            <a:endParaRPr lang="en-US" dirty="0"/>
          </a:p>
        </p:txBody>
      </p:sp>
      <p:sp>
        <p:nvSpPr>
          <p:cNvPr id="9" name="Marcador de contenido 2"/>
          <p:cNvSpPr>
            <a:spLocks noGrp="1"/>
          </p:cNvSpPr>
          <p:nvPr>
            <p:ph idx="1"/>
          </p:nvPr>
        </p:nvSpPr>
        <p:spPr>
          <a:xfrm>
            <a:off x="0" y="966651"/>
            <a:ext cx="11102122" cy="5577840"/>
          </a:xfrm>
        </p:spPr>
        <p:txBody>
          <a:bodyPr>
            <a:normAutofit/>
          </a:bodyPr>
          <a:lstStyle/>
          <a:p>
            <a:r>
              <a:rPr lang="es-AR" dirty="0" smtClean="0">
                <a:solidFill>
                  <a:srgbClr val="00B0F0"/>
                </a:solidFill>
              </a:rPr>
              <a:t>PODEMOS USAR PYTHON PARA MUCHAS COSAS:</a:t>
            </a:r>
          </a:p>
          <a:p>
            <a:pPr lvl="1"/>
            <a:r>
              <a:rPr lang="es-A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Ciencia de datos</a:t>
            </a:r>
            <a:r>
              <a:rPr lang="es-AR" dirty="0" smtClean="0"/>
              <a:t>: </a:t>
            </a:r>
          </a:p>
          <a:p>
            <a:pPr lvl="2"/>
            <a:r>
              <a:rPr lang="es-AR" dirty="0" smtClean="0"/>
              <a:t>Desarrollar destrezas básicas para el análisis de datos y la toma de decisiones usando Python</a:t>
            </a:r>
          </a:p>
          <a:p>
            <a:pPr lvl="2"/>
            <a:r>
              <a:rPr lang="es-AR" dirty="0" smtClean="0"/>
              <a:t>Tensor </a:t>
            </a:r>
            <a:r>
              <a:rPr lang="es-AR" dirty="0" err="1" smtClean="0"/>
              <a:t>Flow</a:t>
            </a:r>
            <a:r>
              <a:rPr lang="es-AR" dirty="0" smtClean="0"/>
              <a:t> – </a:t>
            </a:r>
            <a:r>
              <a:rPr lang="es-AR" dirty="0" err="1" smtClean="0"/>
              <a:t>NumPy</a:t>
            </a:r>
            <a:r>
              <a:rPr lang="es-AR" dirty="0" smtClean="0"/>
              <a:t> – </a:t>
            </a:r>
            <a:r>
              <a:rPr lang="es-AR" dirty="0" err="1" smtClean="0"/>
              <a:t>SciPy</a:t>
            </a:r>
            <a:r>
              <a:rPr lang="es-AR" dirty="0" smtClean="0"/>
              <a:t> – Pandas – </a:t>
            </a:r>
            <a:r>
              <a:rPr lang="es-AR" dirty="0" err="1" smtClean="0"/>
              <a:t>Matplotlib</a:t>
            </a:r>
            <a:r>
              <a:rPr lang="es-AR" dirty="0" smtClean="0"/>
              <a:t> – </a:t>
            </a:r>
            <a:r>
              <a:rPr lang="es-AR" dirty="0" err="1" smtClean="0"/>
              <a:t>Keras</a:t>
            </a:r>
            <a:endParaRPr lang="es-AR" dirty="0"/>
          </a:p>
          <a:p>
            <a:pPr marL="548640" lvl="2" indent="0">
              <a:buNone/>
            </a:pPr>
            <a:endParaRPr lang="es-AR" dirty="0"/>
          </a:p>
          <a:p>
            <a:pPr lvl="1"/>
            <a:r>
              <a:rPr lang="es-A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Machine </a:t>
            </a:r>
            <a:r>
              <a:rPr lang="es-A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Learning</a:t>
            </a:r>
            <a:r>
              <a:rPr lang="es-A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  <a:endParaRPr lang="es-A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2"/>
            <a:r>
              <a:rPr lang="es-AR" dirty="0"/>
              <a:t>Consiste en entrenar sistemas para aprender independientemente usando algoritmos que constantemente se actualizan basándose en la entrada de datos</a:t>
            </a:r>
          </a:p>
          <a:p>
            <a:pPr lvl="2"/>
            <a:r>
              <a:rPr lang="es-AR" dirty="0" err="1"/>
              <a:t>NumPy</a:t>
            </a:r>
            <a:r>
              <a:rPr lang="es-AR" dirty="0"/>
              <a:t> – </a:t>
            </a:r>
            <a:r>
              <a:rPr lang="es-AR" dirty="0" err="1"/>
              <a:t>SciPy</a:t>
            </a:r>
            <a:r>
              <a:rPr lang="es-AR" dirty="0"/>
              <a:t> – Pandas – </a:t>
            </a:r>
            <a:r>
              <a:rPr lang="es-AR" dirty="0" err="1"/>
              <a:t>Scikit-learn</a:t>
            </a:r>
            <a:r>
              <a:rPr lang="es-AR" dirty="0"/>
              <a:t> – </a:t>
            </a:r>
            <a:r>
              <a:rPr lang="es-AR" dirty="0" err="1"/>
              <a:t>Theano</a:t>
            </a:r>
            <a:r>
              <a:rPr lang="es-AR" dirty="0"/>
              <a:t> </a:t>
            </a:r>
            <a:r>
              <a:rPr lang="es-AR" dirty="0" smtClean="0"/>
              <a:t>– </a:t>
            </a:r>
            <a:r>
              <a:rPr lang="es-AR" dirty="0" err="1" smtClean="0"/>
              <a:t>Pytorch</a:t>
            </a:r>
            <a:r>
              <a:rPr lang="es-AR" dirty="0" smtClean="0"/>
              <a:t> – </a:t>
            </a:r>
            <a:r>
              <a:rPr lang="es-AR" dirty="0" smtClean="0">
                <a:solidFill>
                  <a:srgbClr val="00B050"/>
                </a:solidFill>
              </a:rPr>
              <a:t>Open CV</a:t>
            </a:r>
          </a:p>
          <a:p>
            <a:pPr marL="548640" lvl="2" indent="0">
              <a:buNone/>
            </a:pPr>
            <a:endParaRPr lang="es-AR" dirty="0"/>
          </a:p>
          <a:p>
            <a:pPr marL="548640" lvl="2" indent="0">
              <a:buNone/>
            </a:pPr>
            <a:endParaRPr lang="es-AR" dirty="0" smtClean="0">
              <a:solidFill>
                <a:srgbClr val="00B0F0"/>
              </a:solidFill>
            </a:endParaRPr>
          </a:p>
          <a:p>
            <a:pPr lvl="1"/>
            <a:endParaRPr lang="en-US" dirty="0">
              <a:solidFill>
                <a:srgbClr val="00B0F0"/>
              </a:solidFill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4"/>
          <a:srcRect l="6423" t="38376" r="8797" b="37202"/>
          <a:stretch/>
        </p:blipFill>
        <p:spPr>
          <a:xfrm>
            <a:off x="307675" y="3814355"/>
            <a:ext cx="5679830" cy="1240972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6446" y="3814355"/>
            <a:ext cx="5657850" cy="224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006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84" r="-1" b="24062"/>
          <a:stretch/>
        </p:blipFill>
        <p:spPr>
          <a:xfrm>
            <a:off x="307675" y="5717744"/>
            <a:ext cx="1263087" cy="953588"/>
          </a:xfrm>
          <a:prstGeom prst="rect">
            <a:avLst/>
          </a:prstGeom>
        </p:spPr>
      </p:pic>
      <p:sp>
        <p:nvSpPr>
          <p:cNvPr id="5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194636" y="5717744"/>
            <a:ext cx="2840473" cy="966650"/>
          </a:xfrm>
        </p:spPr>
        <p:txBody>
          <a:bodyPr/>
          <a:lstStyle/>
          <a:p>
            <a:pPr algn="r"/>
            <a:r>
              <a:rPr lang="en-US" sz="1800" dirty="0" smtClean="0"/>
              <a:t>IITA 2022</a:t>
            </a:r>
            <a:endParaRPr lang="en-US" sz="1800" dirty="0"/>
          </a:p>
        </p:txBody>
      </p:sp>
      <p:sp>
        <p:nvSpPr>
          <p:cNvPr id="6" name="Título 1"/>
          <p:cNvSpPr>
            <a:spLocks noGrp="1"/>
          </p:cNvSpPr>
          <p:nvPr>
            <p:ph type="title"/>
          </p:nvPr>
        </p:nvSpPr>
        <p:spPr>
          <a:xfrm>
            <a:off x="1069848" y="-130"/>
            <a:ext cx="10058400" cy="1609344"/>
          </a:xfrm>
        </p:spPr>
        <p:txBody>
          <a:bodyPr/>
          <a:lstStyle/>
          <a:p>
            <a:r>
              <a:rPr lang="es-AR" dirty="0" smtClean="0"/>
              <a:t>Pero… ¿por qué es tendencia?</a:t>
            </a:r>
            <a:endParaRPr lang="en-US" dirty="0"/>
          </a:p>
        </p:txBody>
      </p:sp>
      <p:sp>
        <p:nvSpPr>
          <p:cNvPr id="7" name="Marcador de contenido 2"/>
          <p:cNvSpPr>
            <a:spLocks noGrp="1"/>
          </p:cNvSpPr>
          <p:nvPr>
            <p:ph idx="1"/>
          </p:nvPr>
        </p:nvSpPr>
        <p:spPr>
          <a:xfrm>
            <a:off x="783771" y="1227909"/>
            <a:ext cx="10750732" cy="4650377"/>
          </a:xfrm>
        </p:spPr>
        <p:txBody>
          <a:bodyPr>
            <a:normAutofit fontScale="92500" lnSpcReduction="10000"/>
          </a:bodyPr>
          <a:lstStyle/>
          <a:p>
            <a:r>
              <a:rPr lang="es-AR" dirty="0" smtClean="0">
                <a:solidFill>
                  <a:srgbClr val="00B0F0"/>
                </a:solidFill>
              </a:rPr>
              <a:t>PODEMOS USAR PYTHON PARA MUCHAS COSAS:</a:t>
            </a:r>
          </a:p>
          <a:p>
            <a:pPr lvl="1"/>
            <a:endParaRPr lang="es-AR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/>
            <a:r>
              <a:rPr lang="es-A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Desarrollo web:</a:t>
            </a:r>
          </a:p>
          <a:p>
            <a:pPr lvl="2">
              <a:lnSpc>
                <a:spcPct val="100000"/>
              </a:lnSpc>
            </a:pPr>
            <a:r>
              <a:rPr lang="es-AR" dirty="0"/>
              <a:t>Python es usado para el desarrollo de back-</a:t>
            </a:r>
            <a:r>
              <a:rPr lang="es-AR" dirty="0" err="1"/>
              <a:t>end</a:t>
            </a:r>
            <a:r>
              <a:rPr lang="es-AR" dirty="0"/>
              <a:t>, es decir, donde corre el servidor web de las aplicaciones que utilizamos, e interactúa también con bases de datos y </a:t>
            </a:r>
            <a:r>
              <a:rPr lang="es-AR" dirty="0" err="1"/>
              <a:t>API´s</a:t>
            </a:r>
            <a:r>
              <a:rPr lang="es-AR" dirty="0"/>
              <a:t> frente a una petición de un usuario</a:t>
            </a:r>
          </a:p>
          <a:p>
            <a:pPr lvl="2">
              <a:lnSpc>
                <a:spcPct val="100000"/>
              </a:lnSpc>
            </a:pPr>
            <a:r>
              <a:rPr lang="es-AR" dirty="0" err="1"/>
              <a:t>Frameworks</a:t>
            </a:r>
            <a:r>
              <a:rPr lang="es-AR" dirty="0"/>
              <a:t>: Django – </a:t>
            </a:r>
            <a:r>
              <a:rPr lang="es-AR" dirty="0" err="1"/>
              <a:t>CherryPy</a:t>
            </a:r>
            <a:r>
              <a:rPr lang="es-AR" dirty="0"/>
              <a:t> -  </a:t>
            </a:r>
            <a:r>
              <a:rPr lang="es-AR" dirty="0" err="1"/>
              <a:t>Pyramid</a:t>
            </a:r>
            <a:r>
              <a:rPr lang="es-AR" dirty="0"/>
              <a:t> – </a:t>
            </a:r>
            <a:r>
              <a:rPr lang="es-AR" dirty="0" err="1"/>
              <a:t>Grok</a:t>
            </a:r>
            <a:r>
              <a:rPr lang="es-AR" dirty="0"/>
              <a:t> – </a:t>
            </a:r>
            <a:r>
              <a:rPr lang="es-AR" dirty="0" err="1"/>
              <a:t>Flask</a:t>
            </a:r>
            <a:r>
              <a:rPr lang="es-AR" dirty="0"/>
              <a:t> – </a:t>
            </a:r>
            <a:r>
              <a:rPr lang="es-AR" dirty="0" smtClean="0"/>
              <a:t>Web2Py</a:t>
            </a:r>
          </a:p>
          <a:p>
            <a:pPr marL="548640" lvl="2" indent="0">
              <a:lnSpc>
                <a:spcPct val="100000"/>
              </a:lnSpc>
              <a:buNone/>
            </a:pPr>
            <a:r>
              <a:rPr lang="es-AR" dirty="0" smtClean="0">
                <a:sym typeface="Wingdings" panose="05000000000000000000" pitchFamily="2" charset="2"/>
              </a:rPr>
              <a:t> PERO: Front-end: </a:t>
            </a:r>
            <a:r>
              <a:rPr lang="es-AR" dirty="0" err="1" smtClean="0">
                <a:sym typeface="Wingdings" panose="05000000000000000000" pitchFamily="2" charset="2"/>
              </a:rPr>
              <a:t>Pyscript</a:t>
            </a:r>
            <a:r>
              <a:rPr lang="es-AR" dirty="0">
                <a:sym typeface="Wingdings" panose="05000000000000000000" pitchFamily="2" charset="2"/>
              </a:rPr>
              <a:t> (</a:t>
            </a:r>
            <a:r>
              <a:rPr lang="es-AR" dirty="0">
                <a:sym typeface="Wingdings" panose="05000000000000000000" pitchFamily="2" charset="2"/>
                <a:hlinkClick r:id="rId3"/>
              </a:rPr>
              <a:t>https://</a:t>
            </a:r>
            <a:r>
              <a:rPr lang="es-AR" dirty="0" smtClean="0">
                <a:sym typeface="Wingdings" panose="05000000000000000000" pitchFamily="2" charset="2"/>
                <a:hlinkClick r:id="rId3"/>
              </a:rPr>
              <a:t>www.youtube.com/watch?v=qKfkCY7cmBQ&amp;ab_channel=PyConUS</a:t>
            </a:r>
            <a:r>
              <a:rPr lang="es-AR" dirty="0" smtClean="0">
                <a:sym typeface="Wingdings" panose="05000000000000000000" pitchFamily="2" charset="2"/>
              </a:rPr>
              <a:t> )</a:t>
            </a:r>
            <a:endParaRPr lang="es-AR" dirty="0"/>
          </a:p>
          <a:p>
            <a:pPr marL="274320" lvl="1" indent="0">
              <a:buNone/>
            </a:pPr>
            <a:endParaRPr lang="es-AR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/>
            <a:r>
              <a:rPr lang="es-A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Análisis </a:t>
            </a:r>
            <a:r>
              <a:rPr lang="es-A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financieros</a:t>
            </a:r>
          </a:p>
          <a:p>
            <a:pPr lvl="2"/>
            <a:r>
              <a:rPr lang="es-AR" dirty="0"/>
              <a:t>Python es ampliamente utilizado por </a:t>
            </a:r>
            <a:r>
              <a:rPr lang="es-AR" dirty="0" err="1"/>
              <a:t>Fintechs</a:t>
            </a:r>
            <a:r>
              <a:rPr lang="es-AR" dirty="0"/>
              <a:t> y empresas del ambiente financiero por su capacidad de procesamiento de datos y también por:</a:t>
            </a:r>
          </a:p>
          <a:p>
            <a:pPr lvl="2"/>
            <a:r>
              <a:rPr lang="es-AR" dirty="0"/>
              <a:t>Pandas – </a:t>
            </a:r>
            <a:r>
              <a:rPr lang="es-AR" dirty="0" err="1"/>
              <a:t>Pyfolio</a:t>
            </a:r>
            <a:r>
              <a:rPr lang="es-AR" dirty="0"/>
              <a:t> – </a:t>
            </a:r>
            <a:r>
              <a:rPr lang="es-AR" dirty="0" err="1"/>
              <a:t>Pynance</a:t>
            </a:r>
            <a:r>
              <a:rPr lang="es-AR" dirty="0"/>
              <a:t> – </a:t>
            </a:r>
            <a:r>
              <a:rPr lang="es-AR" dirty="0" err="1"/>
              <a:t>Zipline</a:t>
            </a:r>
            <a:r>
              <a:rPr lang="es-AR" dirty="0"/>
              <a:t> – </a:t>
            </a:r>
            <a:r>
              <a:rPr lang="es-AR" dirty="0" err="1"/>
              <a:t>Quandl</a:t>
            </a:r>
            <a:r>
              <a:rPr lang="es-AR" dirty="0"/>
              <a:t> – </a:t>
            </a:r>
            <a:r>
              <a:rPr lang="es-AR" dirty="0" err="1"/>
              <a:t>NumPy</a:t>
            </a:r>
            <a:r>
              <a:rPr lang="es-AR" dirty="0"/>
              <a:t> – </a:t>
            </a:r>
            <a:r>
              <a:rPr lang="es-AR" dirty="0" err="1"/>
              <a:t>SciPy</a:t>
            </a:r>
            <a:endParaRPr lang="es-AR" dirty="0"/>
          </a:p>
          <a:p>
            <a:pPr marL="548640" lvl="2" indent="0">
              <a:buNone/>
            </a:pPr>
            <a:endParaRPr lang="es-AR" dirty="0" smtClean="0">
              <a:solidFill>
                <a:srgbClr val="00B0F0"/>
              </a:solidFill>
            </a:endParaRPr>
          </a:p>
          <a:p>
            <a:pPr lvl="1"/>
            <a:r>
              <a:rPr lang="es-A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Aplicaciones de escritorio</a:t>
            </a:r>
          </a:p>
          <a:p>
            <a:pPr lvl="2"/>
            <a:r>
              <a:rPr lang="es-AR" dirty="0"/>
              <a:t>Se puede usar Python para construir apps de escritorio, ayudándose de sus librerías dedicadas a la interfaz gráfica, como </a:t>
            </a:r>
            <a:r>
              <a:rPr lang="es-AR" dirty="0" err="1"/>
              <a:t>Tk</a:t>
            </a:r>
            <a:r>
              <a:rPr lang="es-AR" dirty="0"/>
              <a:t>, </a:t>
            </a:r>
            <a:r>
              <a:rPr lang="es-AR" dirty="0" err="1"/>
              <a:t>wxWidgets</a:t>
            </a:r>
            <a:r>
              <a:rPr lang="es-AR" dirty="0"/>
              <a:t>, </a:t>
            </a:r>
            <a:r>
              <a:rPr lang="es-AR" dirty="0" err="1"/>
              <a:t>Qt</a:t>
            </a:r>
            <a:r>
              <a:rPr lang="es-AR" dirty="0"/>
              <a:t>, se puede utilizar a Python para construir software multiplataforma que corra, por ejemplo en Windows, Mac o Linux</a:t>
            </a:r>
          </a:p>
          <a:p>
            <a:pPr marL="548640" lvl="2" indent="0">
              <a:buNone/>
            </a:pPr>
            <a:endParaRPr lang="es-AR" dirty="0">
              <a:solidFill>
                <a:srgbClr val="00B0F0"/>
              </a:solidFill>
            </a:endParaRPr>
          </a:p>
          <a:p>
            <a:pPr marL="548640" lvl="2" indent="0">
              <a:buNone/>
            </a:pPr>
            <a:endParaRPr lang="es-AR" dirty="0" smtClean="0">
              <a:solidFill>
                <a:srgbClr val="00B0F0"/>
              </a:solidFill>
            </a:endParaRPr>
          </a:p>
          <a:p>
            <a:pPr lvl="1"/>
            <a:endParaRPr lang="en-US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0582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ipo de madera">
  <a:themeElements>
    <a:clrScheme name="Wood Type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Wood Type">
      <a:majorFont>
        <a:latin typeface="Georgia" panose="020405020504050203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Trebuchet MS" panose="020B0603020202020204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C6AE0645-98FF-411B-B0E9-59ABD78A0CC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TM03090434[[fn=Letras en madera]]</Template>
  <TotalTime>423</TotalTime>
  <Words>809</Words>
  <Application>Microsoft Office PowerPoint</Application>
  <PresentationFormat>Panorámica</PresentationFormat>
  <Paragraphs>116</Paragraphs>
  <Slides>13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13</vt:i4>
      </vt:variant>
    </vt:vector>
  </HeadingPairs>
  <TitlesOfParts>
    <vt:vector size="18" baseType="lpstr">
      <vt:lpstr>Arial</vt:lpstr>
      <vt:lpstr>Georgia</vt:lpstr>
      <vt:lpstr>Trebuchet MS</vt:lpstr>
      <vt:lpstr>Wingdings</vt:lpstr>
      <vt:lpstr>Tipo de madera</vt:lpstr>
      <vt:lpstr>Python  Introducción</vt:lpstr>
      <vt:lpstr>¿Por qué programar?</vt:lpstr>
      <vt:lpstr>Python </vt:lpstr>
      <vt:lpstr>Python</vt:lpstr>
      <vt:lpstr>¿Por qué Python?</vt:lpstr>
      <vt:lpstr>¿Por qué Python?</vt:lpstr>
      <vt:lpstr>¿Por qué Python?</vt:lpstr>
      <vt:lpstr>Presentación de PowerPoint</vt:lpstr>
      <vt:lpstr>Pero… ¿por qué es tendencia?</vt:lpstr>
      <vt:lpstr>Pero… ¿por qué es tendencia?</vt:lpstr>
      <vt:lpstr>Pero… ¿por qué es tendencia?</vt:lpstr>
      <vt:lpstr>Grandes empresas que usan Python</vt:lpstr>
      <vt:lpstr>Empecemos!!!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  Introducción</dc:title>
  <dc:creator>Nicolas</dc:creator>
  <cp:lastModifiedBy>Nicolas</cp:lastModifiedBy>
  <cp:revision>31</cp:revision>
  <dcterms:created xsi:type="dcterms:W3CDTF">2022-01-23T21:35:40Z</dcterms:created>
  <dcterms:modified xsi:type="dcterms:W3CDTF">2022-07-30T14:14:28Z</dcterms:modified>
</cp:coreProperties>
</file>